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4e0696627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4e069662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2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ebnew.ped.state.nm.us/bureaus/curriculum-instruction/nm-is-mathematics/" TargetMode="External"/><Relationship Id="rId4" Type="http://schemas.openxmlformats.org/officeDocument/2006/relationships/hyperlink" Target="https://webnew.ped.state.nm.us/wp-content/uploads/2020/08/New-Mexico-Math-Guidance-Document-for-Acceleration-Guide-v3.pdf" TargetMode="External"/><Relationship Id="rId5" Type="http://schemas.openxmlformats.org/officeDocument/2006/relationships/hyperlink" Target="https://webnew.ped.state.nm.us/wp-content/uploads/2020/08/New-Mexico-Math-Guidance-Document-for-Acceleration-Guide-v3.pdf" TargetMode="External"/><Relationship Id="rId6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idx="2" type="body"/>
          </p:nvPr>
        </p:nvSpPr>
        <p:spPr>
          <a:xfrm>
            <a:off x="4908775" y="1208475"/>
            <a:ext cx="3999900" cy="3758100"/>
          </a:xfrm>
          <a:prstGeom prst="rect">
            <a:avLst/>
          </a:prstGeom>
          <a:solidFill>
            <a:srgbClr val="D9EAD3"/>
          </a:solidFill>
          <a:effectLst>
            <a:outerShdw blurRad="371475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</a:rPr>
              <a:t>Now</a:t>
            </a:r>
            <a:r>
              <a:rPr lang="en" sz="1600">
                <a:solidFill>
                  <a:srgbClr val="000000"/>
                </a:solidFill>
              </a:rPr>
              <a:t>, spend some time in small group looking at grade-level specific standards in the</a:t>
            </a:r>
            <a:r>
              <a:rPr b="1" lang="en" sz="1600">
                <a:solidFill>
                  <a:srgbClr val="000000"/>
                </a:solidFill>
              </a:rPr>
              <a:t> Instructional Scope</a:t>
            </a:r>
            <a:r>
              <a:rPr lang="en" sz="1600">
                <a:solidFill>
                  <a:srgbClr val="000000"/>
                </a:solidFill>
              </a:rPr>
              <a:t>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Find </a:t>
            </a:r>
            <a:r>
              <a:rPr b="1" lang="en" sz="1600">
                <a:solidFill>
                  <a:srgbClr val="000000"/>
                </a:solidFill>
              </a:rPr>
              <a:t>Section 2: Cluster Level Planning Support</a:t>
            </a:r>
            <a:r>
              <a:rPr lang="en" sz="1600">
                <a:solidFill>
                  <a:srgbClr val="000000"/>
                </a:solidFill>
              </a:rPr>
              <a:t> in the table of contents.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➔"/>
            </a:pPr>
            <a:r>
              <a:rPr lang="en" sz="1600">
                <a:solidFill>
                  <a:srgbClr val="000000"/>
                </a:solidFill>
              </a:rPr>
              <a:t>Take 15 minutes here to </a:t>
            </a:r>
            <a:r>
              <a:rPr b="1" lang="en" sz="1600">
                <a:solidFill>
                  <a:srgbClr val="000000"/>
                </a:solidFill>
              </a:rPr>
              <a:t>EXPLORE.</a:t>
            </a:r>
            <a:endParaRPr b="1"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400">
                <a:solidFill>
                  <a:srgbClr val="000000"/>
                </a:solidFill>
              </a:rPr>
              <a:t>What resonates with you?</a:t>
            </a:r>
            <a:r>
              <a:rPr i="1" lang="en">
                <a:solidFill>
                  <a:srgbClr val="000000"/>
                </a:solidFill>
              </a:rPr>
              <a:t> What questions do these documents bring up for you</a:t>
            </a:r>
            <a:r>
              <a:rPr i="1" lang="en" sz="1400">
                <a:solidFill>
                  <a:srgbClr val="000000"/>
                </a:solidFill>
              </a:rPr>
              <a:t>?</a:t>
            </a:r>
            <a:endParaRPr i="1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https://webnew.ped.state.nm.us/bureaus/curriculum-instruction/nm-is-mathematics/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00" name="Google Shape;100;p25"/>
          <p:cNvSpPr txBox="1"/>
          <p:nvPr>
            <p:ph type="title"/>
          </p:nvPr>
        </p:nvSpPr>
        <p:spPr>
          <a:xfrm>
            <a:off x="63925" y="0"/>
            <a:ext cx="515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Grade-Level Breakout Rooms</a:t>
            </a:r>
            <a:endParaRPr/>
          </a:p>
        </p:txBody>
      </p:sp>
      <p:sp>
        <p:nvSpPr>
          <p:cNvPr id="101" name="Google Shape;101;p25"/>
          <p:cNvSpPr txBox="1"/>
          <p:nvPr>
            <p:ph idx="1" type="body"/>
          </p:nvPr>
        </p:nvSpPr>
        <p:spPr>
          <a:xfrm>
            <a:off x="158400" y="676800"/>
            <a:ext cx="4564800" cy="4015800"/>
          </a:xfrm>
          <a:prstGeom prst="rect">
            <a:avLst/>
          </a:prstGeom>
          <a:solidFill>
            <a:srgbClr val="F4CCCC"/>
          </a:solidFill>
          <a:effectLst>
            <a:outerShdw blurRad="357188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00"/>
                </a:solidFill>
              </a:rPr>
              <a:t>K-8:</a:t>
            </a:r>
            <a:r>
              <a:rPr lang="en" sz="1500">
                <a:solidFill>
                  <a:srgbClr val="000000"/>
                </a:solidFill>
              </a:rPr>
              <a:t> Look at the </a:t>
            </a:r>
            <a:r>
              <a:rPr b="1" lang="en" sz="1500">
                <a:solidFill>
                  <a:srgbClr val="000000"/>
                </a:solidFill>
              </a:rPr>
              <a:t>Domain-specific Recommendations by Grade Bands</a:t>
            </a:r>
            <a:r>
              <a:rPr lang="en" sz="1500">
                <a:solidFill>
                  <a:srgbClr val="000000"/>
                </a:solidFill>
              </a:rPr>
              <a:t> in the </a:t>
            </a:r>
            <a:r>
              <a:rPr b="1" lang="en" sz="1500">
                <a:solidFill>
                  <a:srgbClr val="000000"/>
                </a:solidFill>
              </a:rPr>
              <a:t>Reentry Guidance Tool for Mathematics </a:t>
            </a:r>
            <a:r>
              <a:rPr lang="en" sz="1500">
                <a:solidFill>
                  <a:srgbClr val="000000"/>
                </a:solidFill>
              </a:rPr>
              <a:t> 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https://webnew.ped.state.nm.us/wp-content/uploads/2020/08/New-Mexico-Math-Guidance-Document-for-Acceleration-Guide-v3.pdf</a:t>
            </a:r>
            <a:r>
              <a:rPr b="1" lang="en" sz="1500">
                <a:solidFill>
                  <a:srgbClr val="000000"/>
                </a:solidFill>
              </a:rPr>
              <a:t> </a:t>
            </a:r>
            <a:endParaRPr b="1"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00"/>
                </a:solidFill>
              </a:rPr>
              <a:t>HS: </a:t>
            </a:r>
            <a:r>
              <a:rPr lang="en" sz="1500">
                <a:solidFill>
                  <a:srgbClr val="000000"/>
                </a:solidFill>
              </a:rPr>
              <a:t>Look at pp. 13-14 </a:t>
            </a:r>
            <a:r>
              <a:rPr b="1" lang="en" sz="1500">
                <a:solidFill>
                  <a:schemeClr val="dk1"/>
                </a:solidFill>
              </a:rPr>
              <a:t>2020–2021 Support for Instructional Content Prioritization in High School Mathematics</a:t>
            </a:r>
            <a:r>
              <a:rPr lang="en" sz="1500">
                <a:solidFill>
                  <a:schemeClr val="dk1"/>
                </a:solidFill>
              </a:rPr>
              <a:t> from Achieve the Core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500"/>
              <a:buChar char="➔"/>
            </a:pPr>
            <a:r>
              <a:rPr lang="en" sz="1500">
                <a:solidFill>
                  <a:srgbClr val="000000"/>
                </a:solidFill>
              </a:rPr>
              <a:t>Spend 5 minutes in conversation here.</a:t>
            </a:r>
            <a:endParaRPr i="1"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https://webnew.ped.state.nm.us/wp-content/uploads/2020/08/New-Mexico-Math-Guidance-Document-for-Acceleration-Guide-v3.pdf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02" name="Google Shape;10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61248" y="137950"/>
            <a:ext cx="1347425" cy="898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>
          <a:blip r:embed="rId6">
            <a:alphaModFix amt="50000"/>
          </a:blip>
          <a:stretch>
            <a:fillRect/>
          </a:stretch>
        </p:blipFill>
        <p:spPr>
          <a:xfrm>
            <a:off x="6235011" y="137950"/>
            <a:ext cx="1347425" cy="898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5"/>
          <p:cNvPicPr preferRelativeResize="0"/>
          <p:nvPr/>
        </p:nvPicPr>
        <p:blipFill>
          <a:blip r:embed="rId6">
            <a:alphaModFix amt="21000"/>
          </a:blip>
          <a:stretch>
            <a:fillRect/>
          </a:stretch>
        </p:blipFill>
        <p:spPr>
          <a:xfrm>
            <a:off x="4908786" y="137950"/>
            <a:ext cx="1347425" cy="898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C5BABB"/>
      </a:lt2>
      <a:accent1>
        <a:srgbClr val="FFAB40"/>
      </a:accent1>
      <a:accent2>
        <a:srgbClr val="212121"/>
      </a:accent2>
      <a:accent3>
        <a:srgbClr val="1389C5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